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48"/>
  </p:notesMasterIdLst>
  <p:handoutMasterIdLst>
    <p:handoutMasterId r:id="rId49"/>
  </p:handoutMasterIdLst>
  <p:sldIdLst>
    <p:sldId id="256" r:id="rId5"/>
    <p:sldId id="3954" r:id="rId6"/>
    <p:sldId id="3942" r:id="rId7"/>
    <p:sldId id="3947" r:id="rId8"/>
    <p:sldId id="3949" r:id="rId9"/>
    <p:sldId id="3948" r:id="rId10"/>
    <p:sldId id="3950" r:id="rId11"/>
    <p:sldId id="3952" r:id="rId12"/>
    <p:sldId id="3951" r:id="rId13"/>
    <p:sldId id="3936" r:id="rId14"/>
    <p:sldId id="3890" r:id="rId15"/>
    <p:sldId id="3935" r:id="rId16"/>
    <p:sldId id="3934" r:id="rId17"/>
    <p:sldId id="3953" r:id="rId18"/>
    <p:sldId id="3955" r:id="rId19"/>
    <p:sldId id="3956" r:id="rId20"/>
    <p:sldId id="3957" r:id="rId21"/>
    <p:sldId id="3959" r:id="rId22"/>
    <p:sldId id="3958" r:id="rId23"/>
    <p:sldId id="3960" r:id="rId24"/>
    <p:sldId id="3961" r:id="rId25"/>
    <p:sldId id="3962" r:id="rId26"/>
    <p:sldId id="3964" r:id="rId27"/>
    <p:sldId id="3963" r:id="rId28"/>
    <p:sldId id="3965" r:id="rId29"/>
    <p:sldId id="3966" r:id="rId30"/>
    <p:sldId id="3967" r:id="rId31"/>
    <p:sldId id="3968" r:id="rId32"/>
    <p:sldId id="3969" r:id="rId33"/>
    <p:sldId id="3970" r:id="rId34"/>
    <p:sldId id="3971" r:id="rId35"/>
    <p:sldId id="3972" r:id="rId36"/>
    <p:sldId id="3973" r:id="rId37"/>
    <p:sldId id="3974" r:id="rId38"/>
    <p:sldId id="3975" r:id="rId39"/>
    <p:sldId id="3980" r:id="rId40"/>
    <p:sldId id="3976" r:id="rId41"/>
    <p:sldId id="3982" r:id="rId42"/>
    <p:sldId id="3983" r:id="rId43"/>
    <p:sldId id="3978" r:id="rId44"/>
    <p:sldId id="3977" r:id="rId45"/>
    <p:sldId id="3979" r:id="rId46"/>
    <p:sldId id="3904" r:id="rId4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84" autoAdjust="0"/>
    <p:restoredTop sz="96405"/>
  </p:normalViewPr>
  <p:slideViewPr>
    <p:cSldViewPr snapToGrid="0">
      <p:cViewPr varScale="1">
        <p:scale>
          <a:sx n="106" d="100"/>
          <a:sy n="106" d="100"/>
        </p:scale>
        <p:origin x="208" y="720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800EFC-0116-4E56-BC9A-E7D3DA5D4B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7634E-87BE-4159-AB49-DF9E2A0115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3436-65E3-4CB5-8779-F3B21FF0078D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62CF4D-E888-426C-9C04-AA3FC1DC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4E322-91EA-4A0F-B7C6-D7C98D5733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20B4B-653A-423F-AEE4-4D6305B4FF9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883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681BC3-3BCA-4438-9CC5-F060B7D5C2C5}" type="datetime1">
              <a:rPr lang="zh-CN" altLang="en-US" noProof="0" smtClean="0"/>
              <a:t>2023/11/16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0.png"/><Relationship Id="rId5" Type="http://schemas.microsoft.com/office/2007/relationships/media" Target="../media/media4.mp4"/><Relationship Id="rId10" Type="http://schemas.openxmlformats.org/officeDocument/2006/relationships/image" Target="../media/image14.png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media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svg"/><Relationship Id="rId7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8.mov"/><Relationship Id="rId7" Type="http://schemas.openxmlformats.org/officeDocument/2006/relationships/image" Target="../media/image59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8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F10AE-AD60-573C-39FF-D147ADC12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3072" y="2743200"/>
            <a:ext cx="8088928" cy="238658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Control </a:t>
            </a:r>
            <a:r>
              <a:rPr kumimoji="1" lang="en-US" altLang="zh-CN"/>
              <a:t>Theory(1st)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7D18F1-D33F-6CAE-EFF7-2617A81D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JunAng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Wang</a:t>
            </a:r>
          </a:p>
          <a:p>
            <a:r>
              <a:rPr kumimoji="1" lang="en-US" altLang="zh-CN" dirty="0"/>
              <a:t>2023/11/10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97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5670ED-1E57-3BCF-F70A-A2CE8399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D0A996AB-D5FB-53F1-86D4-E143D6257C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9239" y="2949691"/>
            <a:ext cx="5098725" cy="3824044"/>
          </a:xfrm>
          <a:prstGeom prst="rect">
            <a:avLst/>
          </a:prstGeom>
        </p:spPr>
      </p:pic>
      <p:pic>
        <p:nvPicPr>
          <p:cNvPr id="6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244AA42F-7B88-6AA3-EEB8-C44A97E94B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74125" y="3043475"/>
            <a:ext cx="4725538" cy="3626950"/>
          </a:xfrm>
          <a:prstGeom prst="rect">
            <a:avLst/>
          </a:prstGeom>
        </p:spPr>
      </p:pic>
      <p:pic>
        <p:nvPicPr>
          <p:cNvPr id="7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60998659-D225-31B0-4555-FCDC3125F91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3566" y="3043475"/>
            <a:ext cx="4867357" cy="365051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B963AA4-898A-4C66-25F9-D5C71756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57" y="630472"/>
            <a:ext cx="11792074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Mechanics and Dynamics of Uniform Magnetization Rods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D7BD47-D352-D0CC-D786-288901E3DF4D}"/>
              </a:ext>
            </a:extLst>
          </p:cNvPr>
          <p:cNvSpPr txBox="1"/>
          <p:nvPr/>
        </p:nvSpPr>
        <p:spPr>
          <a:xfrm>
            <a:off x="917004" y="2935801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10mT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75A0-65F3-0F2D-A4B6-33D92722586C}"/>
              </a:ext>
            </a:extLst>
          </p:cNvPr>
          <p:cNvSpPr txBox="1"/>
          <p:nvPr/>
        </p:nvSpPr>
        <p:spPr>
          <a:xfrm>
            <a:off x="5206998" y="3014132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30mT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B03A78-2897-6A35-9478-43F2ADAD73AF}"/>
              </a:ext>
            </a:extLst>
          </p:cNvPr>
          <p:cNvSpPr txBox="1"/>
          <p:nvPr/>
        </p:nvSpPr>
        <p:spPr>
          <a:xfrm>
            <a:off x="9019198" y="2988032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90mT</a:t>
            </a:r>
            <a:endParaRPr kumimoji="1" lang="zh-CN" altLang="en-US" sz="2400" dirty="0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5470FFE9-8E1F-1537-82D0-87FDB2648ABE}"/>
              </a:ext>
            </a:extLst>
          </p:cNvPr>
          <p:cNvSpPr/>
          <p:nvPr/>
        </p:nvSpPr>
        <p:spPr>
          <a:xfrm rot="10800000">
            <a:off x="2697031" y="2778915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1F1BE245-67F9-5D71-F572-6729A6C925B9}"/>
              </a:ext>
            </a:extLst>
          </p:cNvPr>
          <p:cNvSpPr/>
          <p:nvPr/>
        </p:nvSpPr>
        <p:spPr>
          <a:xfrm rot="10800000">
            <a:off x="6900405" y="2853746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FF4E107E-5CB9-52A3-86AD-A7D0978AA83D}"/>
              </a:ext>
            </a:extLst>
          </p:cNvPr>
          <p:cNvSpPr/>
          <p:nvPr/>
        </p:nvSpPr>
        <p:spPr>
          <a:xfrm rot="10800000">
            <a:off x="10850601" y="2932077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28ADD-E255-D61D-65D1-086DFE754F01}"/>
                  </a:ext>
                </a:extLst>
              </p:cNvPr>
              <p:cNvSpPr txBox="1"/>
              <p:nvPr/>
            </p:nvSpPr>
            <p:spPr>
              <a:xfrm>
                <a:off x="8081540" y="962180"/>
                <a:ext cx="4867357" cy="2034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Density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=2273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Radius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=6×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Uniform Magnetization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=128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Young’s modulus E=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r>
                  <a:rPr kumimoji="1" lang="en-US" altLang="zh-CN" dirty="0"/>
                  <a:t>Shear modulus E/3 =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4.6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1" lang="en-US" altLang="zh-CN" dirty="0"/>
                  <a:t>Pa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8B28ADD-E255-D61D-65D1-086DFE75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540" y="962180"/>
                <a:ext cx="4867357" cy="2034403"/>
              </a:xfrm>
              <a:prstGeom prst="rect">
                <a:avLst/>
              </a:prstGeom>
              <a:blipFill>
                <a:blip r:embed="rId11"/>
                <a:stretch>
                  <a:fillRect l="-1042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5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061" y="6310312"/>
            <a:ext cx="2743200" cy="365125"/>
          </a:xfrm>
        </p:spPr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2" name="Uniform_Magnetic_Rod">
            <a:hlinkClick r:id="" action="ppaction://media"/>
            <a:extLst>
              <a:ext uri="{FF2B5EF4-FFF2-40B4-BE49-F238E27FC236}">
                <a16:creationId xmlns:a16="http://schemas.microsoft.com/office/drawing/2014/main" id="{12FE2169-9A77-76C9-4689-3171D3C86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4954" y="1582452"/>
            <a:ext cx="6764215" cy="50731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82A748-4D6A-5E63-7029-897DCD47FB05}"/>
              </a:ext>
            </a:extLst>
          </p:cNvPr>
          <p:cNvSpPr txBox="1"/>
          <p:nvPr/>
        </p:nvSpPr>
        <p:spPr>
          <a:xfrm>
            <a:off x="8974667" y="2235199"/>
            <a:ext cx="201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B = 90mT</a:t>
            </a:r>
            <a:endParaRPr kumimoji="1" lang="zh-CN" altLang="en-US" sz="2400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760024EC-5F54-60D1-6779-23A4AEFA37DB}"/>
              </a:ext>
            </a:extLst>
          </p:cNvPr>
          <p:cNvSpPr/>
          <p:nvPr/>
        </p:nvSpPr>
        <p:spPr>
          <a:xfrm rot="5887059">
            <a:off x="9518615" y="2622893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EDCB94-A411-A7DF-2714-719DE983B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667" y="4119032"/>
            <a:ext cx="1834834" cy="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95683-28DE-93DA-D99D-8B7667A3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93" y="1642547"/>
            <a:ext cx="6556482" cy="4665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3CB8-71D8-A44B-5A0D-C990C3EEA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50059"/>
          <a:stretch/>
        </p:blipFill>
        <p:spPr>
          <a:xfrm>
            <a:off x="7119851" y="1834524"/>
            <a:ext cx="4950498" cy="4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1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099215-4225-9827-D43C-EA17261D1DA7}"/>
              </a:ext>
            </a:extLst>
          </p:cNvPr>
          <p:cNvSpPr txBox="1"/>
          <p:nvPr/>
        </p:nvSpPr>
        <p:spPr>
          <a:xfrm>
            <a:off x="3166071" y="6308209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95683-28DE-93DA-D99D-8B7667A3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93" y="1642547"/>
            <a:ext cx="6556482" cy="4665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3CB8-71D8-A44B-5A0D-C990C3EEA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b="50059"/>
          <a:stretch/>
        </p:blipFill>
        <p:spPr>
          <a:xfrm>
            <a:off x="2025337" y="1932495"/>
            <a:ext cx="4950498" cy="4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Mechanics and Dynamics of Uniform Magnetization Rods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093C7-285F-1BFE-381B-77D611DA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362813" y="1384298"/>
            <a:ext cx="6495573" cy="52784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7EC17E-75CC-DCD0-42DE-C0ACB02E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40" y="1690688"/>
            <a:ext cx="3166533" cy="12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6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66867-4C23-D6B0-CCD0-D5F2C4CD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Quasi-Real-Time Simulator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9F37C-C14A-F887-4283-11EE727F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屏幕录制2023-11-09 21.37.51">
            <a:hlinkClick r:id="" action="ppaction://media"/>
            <a:extLst>
              <a:ext uri="{FF2B5EF4-FFF2-40B4-BE49-F238E27FC236}">
                <a16:creationId xmlns:a16="http://schemas.microsoft.com/office/drawing/2014/main" id="{B9E56AA0-D5BB-3AF2-6FA2-707515A02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810" y="1426547"/>
            <a:ext cx="5782235" cy="54314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C5F46C-D671-720E-6848-FADE7695E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598" y="1480032"/>
            <a:ext cx="3115982" cy="2642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25B137-96B4-CC4A-B048-6618BB14AE24}"/>
              </a:ext>
            </a:extLst>
          </p:cNvPr>
          <p:cNvSpPr txBox="1"/>
          <p:nvPr/>
        </p:nvSpPr>
        <p:spPr>
          <a:xfrm>
            <a:off x="2117558" y="55224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71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Intro of Control Theory</a:t>
            </a:r>
          </a:p>
          <a:p>
            <a:endParaRPr lang="en-US" altLang="zh-CN" dirty="0"/>
          </a:p>
          <a:p>
            <a:r>
              <a:rPr lang="en-US" altLang="zh-CN" dirty="0"/>
              <a:t>Intro</a:t>
            </a:r>
            <a:r>
              <a:rPr lang="zh-CN" altLang="en-US" dirty="0"/>
              <a:t> </a:t>
            </a:r>
            <a:r>
              <a:rPr lang="en-US" altLang="zh-CN" dirty="0"/>
              <a:t>of Control Models </a:t>
            </a:r>
          </a:p>
          <a:p>
            <a:endParaRPr lang="en-US" altLang="zh-CN" dirty="0"/>
          </a:p>
          <a:p>
            <a:r>
              <a:rPr lang="en-US" altLang="zh-CN" dirty="0"/>
              <a:t>PID controller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565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Theory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4BB925B-D8AE-476A-99D2-66A79654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4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Theory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9D6F68F-C75A-15F4-05F0-B6D42009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   How do you get a system to do what you want?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41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Theory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FA57C5-EAF4-971B-C0B6-CCEFC2DD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247" y="1230033"/>
            <a:ext cx="6983506" cy="540451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177554" y="653958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364CC6"/>
                </a:solidFill>
                <a:effectLst/>
                <a:latin typeface="Open Sans" panose="020B0606030504020204" pitchFamily="34" charset="0"/>
                <a:hlinkClick r:id="rId3"/>
              </a:rPr>
              <a:t>https://engineeringmedia.com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48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4A6BB-F630-37C3-BD4E-63B8F7F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F012CB-B5EB-65F7-CF7F-FEF2C531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78F306DA-66FE-EE2E-AD45-6743918E2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Approximation method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Joint Rod Simulation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Deflection of Uniform Magnetization Rod under Uniform Magnetic Field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Mechanics and Dynamics of Uniform Magnetization Rods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822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3729319" y="6123543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364CC6"/>
                </a:solidFill>
                <a:latin typeface="Open Sans" panose="020B0606030504020204" pitchFamily="34" charset="0"/>
              </a:rPr>
              <a:t>Brunton &amp; </a:t>
            </a:r>
            <a:r>
              <a:rPr kumimoji="1" lang="en-US" altLang="zh-CN" dirty="0" err="1">
                <a:solidFill>
                  <a:srgbClr val="364CC6"/>
                </a:solidFill>
                <a:latin typeface="Open Sans" panose="020B0606030504020204" pitchFamily="34" charset="0"/>
              </a:rPr>
              <a:t>Kutz</a:t>
            </a:r>
            <a:r>
              <a:rPr kumimoji="1" lang="en-US" altLang="zh-CN" dirty="0">
                <a:solidFill>
                  <a:srgbClr val="364CC6"/>
                </a:solidFill>
                <a:latin typeface="Open Sans" panose="020B0606030504020204" pitchFamily="34" charset="0"/>
              </a:rPr>
              <a:t> 2017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A3691AA-E2E0-B118-575E-391F5BD8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950" y="1955006"/>
            <a:ext cx="48641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3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54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1088E8-5573-B934-5684-D17046C6C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470" y="2912534"/>
            <a:ext cx="1624440" cy="1437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442E0-5C58-D019-A9B8-2D34ECDDD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045" y="1931186"/>
            <a:ext cx="3539191" cy="23735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5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07B1EE-E527-4D80-ED0E-C679DD35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91" y="4664654"/>
            <a:ext cx="2195232" cy="1874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1088E8-5573-B934-5684-D17046C6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70" y="2912534"/>
            <a:ext cx="1624440" cy="1437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442E0-5C58-D019-A9B8-2D34ECDD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045" y="1931186"/>
            <a:ext cx="3539191" cy="23735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48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07B1EE-E527-4D80-ED0E-C679DD35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91" y="4664654"/>
            <a:ext cx="2195232" cy="18742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256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Passive control models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59F5A0-5056-08CD-81FB-B7A7EDEC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42" y="2109113"/>
            <a:ext cx="2762623" cy="2060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1088E8-5573-B934-5684-D17046C6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470" y="2912534"/>
            <a:ext cx="1624440" cy="14372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278E1F-8285-E783-9EC5-F095407CF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59" y="2291416"/>
            <a:ext cx="984543" cy="17305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6442E0-5C58-D019-A9B8-2D34ECDD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045" y="1931186"/>
            <a:ext cx="3539191" cy="23735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1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005EDF-3326-D2B3-72AB-0A38968A7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659" y="4664654"/>
            <a:ext cx="3609040" cy="19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9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765BF-6884-0E4D-6D06-5CEF9AC1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20" y="3612635"/>
            <a:ext cx="2157879" cy="29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9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78" y="2076525"/>
            <a:ext cx="5010897" cy="1592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765BF-6884-0E4D-6D06-5CEF9AC1A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20" y="3612635"/>
            <a:ext cx="2157879" cy="29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77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78" y="2076525"/>
            <a:ext cx="5010897" cy="1592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1765BF-6884-0E4D-6D06-5CEF9AC1A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20" y="3612635"/>
            <a:ext cx="2157879" cy="29966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0B3587C-4E97-EAED-3010-10B9F395A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140" y="4207010"/>
            <a:ext cx="1624440" cy="14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9953460" y="2623742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F8F1C1B7-1593-466E-9D34-E13C88271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0280" y="43222"/>
            <a:ext cx="3130921" cy="24278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FA8E3D-29DC-1035-BB4A-64C5C0E1E5C0}"/>
              </a:ext>
            </a:extLst>
          </p:cNvPr>
          <p:cNvSpPr txBox="1"/>
          <p:nvPr/>
        </p:nvSpPr>
        <p:spPr>
          <a:xfrm>
            <a:off x="94129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 control models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5978044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DDBA7-1313-E53F-5BFE-F4FBB618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3" y="2360918"/>
            <a:ext cx="4657165" cy="1034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78" y="2076525"/>
            <a:ext cx="5010897" cy="15922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338E615-F060-863B-D3C2-6AF91B05E514}"/>
              </a:ext>
            </a:extLst>
          </p:cNvPr>
          <p:cNvSpPr txBox="1"/>
          <p:nvPr/>
        </p:nvSpPr>
        <p:spPr>
          <a:xfrm>
            <a:off x="8359586" y="6308209"/>
            <a:ext cx="259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Fu, S., Xu, T. et al. 2023</a:t>
            </a:r>
            <a:endParaRPr kumimoji="1" lang="zh-CN" altLang="en-US" dirty="0"/>
          </a:p>
        </p:txBody>
      </p:sp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B93FDA6A-525C-73B2-5D29-37E2606E5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809" y="3668773"/>
            <a:ext cx="5832270" cy="31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2234D-8194-744C-9431-A7A5D728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94318"/>
            <a:ext cx="11517923" cy="1325563"/>
          </a:xfrm>
        </p:spPr>
        <p:txBody>
          <a:bodyPr/>
          <a:lstStyle/>
          <a:p>
            <a:r>
              <a:rPr kumimoji="1" lang="en-US" altLang="zh-CN" dirty="0"/>
              <a:t>Approximation 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CD3F3-55D4-4C5D-75E7-86A26B97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A57BCC-99E7-274A-900A-AA052F10890C}"/>
              </a:ext>
            </a:extLst>
          </p:cNvPr>
          <p:cNvSpPr txBox="1"/>
          <p:nvPr/>
        </p:nvSpPr>
        <p:spPr>
          <a:xfrm>
            <a:off x="533401" y="1435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GazzolaLab</a:t>
            </a:r>
            <a:r>
              <a:rPr lang="en-US" altLang="zh-CN" dirty="0"/>
              <a:t>/</a:t>
            </a:r>
            <a:r>
              <a:rPr lang="en-US" altLang="zh-CN" dirty="0" err="1"/>
              <a:t>PyElastica</a:t>
            </a:r>
            <a:r>
              <a:rPr lang="en-US" altLang="zh-CN" dirty="0"/>
              <a:t>/issues/310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0AE655-5C96-25A2-D959-D703BE45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835633"/>
            <a:ext cx="57531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/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24C811-018A-18DB-7978-E946C4A9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742" y="1629778"/>
                <a:ext cx="19753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98F7F94-1B03-F14A-FE43-7D17D889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523768"/>
            <a:ext cx="5397500" cy="233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B3A078-E0CA-ABAF-3433-DD39B5DFAFEC}"/>
                  </a:ext>
                </a:extLst>
              </p:cNvPr>
              <p:cNvSpPr txBox="1"/>
              <p:nvPr/>
            </p:nvSpPr>
            <p:spPr>
              <a:xfrm>
                <a:off x="7364480" y="2447908"/>
                <a:ext cx="20003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en-US" altLang="zh-CN" sz="32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3B3A078-E0CA-ABAF-3433-DD39B5DFA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480" y="2447908"/>
                <a:ext cx="2000356" cy="492443"/>
              </a:xfrm>
              <a:prstGeom prst="rect">
                <a:avLst/>
              </a:prstGeom>
              <a:blipFill>
                <a:blip r:embed="rId5"/>
                <a:stretch>
                  <a:fillRect l="-3145" r="-3774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A02943-4011-750F-7783-3302B394D8B2}"/>
                  </a:ext>
                </a:extLst>
              </p:cNvPr>
              <p:cNvSpPr txBox="1"/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DA02943-4011-750F-7783-3302B394D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37" y="1693812"/>
                <a:ext cx="1579369" cy="492443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9">
            <a:extLst>
              <a:ext uri="{FF2B5EF4-FFF2-40B4-BE49-F238E27FC236}">
                <a16:creationId xmlns:a16="http://schemas.microsoft.com/office/drawing/2014/main" id="{52D23DFF-3578-ABE8-242B-53F40B82F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55881" y="3842108"/>
            <a:ext cx="4909437" cy="2645007"/>
          </a:xfrm>
          <a:prstGeom prst="rect">
            <a:avLst/>
          </a:prstGeom>
        </p:spPr>
      </p:pic>
      <p:sp>
        <p:nvSpPr>
          <p:cNvPr id="16" name="下箭头 15">
            <a:extLst>
              <a:ext uri="{FF2B5EF4-FFF2-40B4-BE49-F238E27FC236}">
                <a16:creationId xmlns:a16="http://schemas.microsoft.com/office/drawing/2014/main" id="{D6454C38-115D-617D-565E-2F1DCA0A0A6E}"/>
              </a:ext>
            </a:extLst>
          </p:cNvPr>
          <p:cNvSpPr/>
          <p:nvPr/>
        </p:nvSpPr>
        <p:spPr>
          <a:xfrm>
            <a:off x="9795804" y="5056736"/>
            <a:ext cx="186396" cy="637041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D31BC8-624E-E0E8-A899-73749E69A3FD}"/>
                  </a:ext>
                </a:extLst>
              </p:cNvPr>
              <p:cNvSpPr txBox="1"/>
              <p:nvPr/>
            </p:nvSpPr>
            <p:spPr>
              <a:xfrm>
                <a:off x="9924757" y="5036399"/>
                <a:ext cx="50878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D31BC8-624E-E0E8-A899-73749E69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757" y="5036399"/>
                <a:ext cx="50878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0BFB97-A838-B76A-83DE-7ECEF361D4F9}"/>
                  </a:ext>
                </a:extLst>
              </p:cNvPr>
              <p:cNvSpPr txBox="1"/>
              <p:nvPr/>
            </p:nvSpPr>
            <p:spPr>
              <a:xfrm>
                <a:off x="7395131" y="3059973"/>
                <a:ext cx="198753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/10</m:t>
                      </m:r>
                    </m:oMath>
                  </m:oMathPara>
                </a14:m>
                <a:endParaRPr kumimoji="1" lang="en-US" altLang="zh-CN" sz="3200" b="0" dirty="0"/>
              </a:p>
              <a:p>
                <a:endParaRPr kumimoji="1" lang="zh-CN" altLang="en-US" sz="32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0BFB97-A838-B76A-83DE-7ECEF361D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131" y="3059973"/>
                <a:ext cx="1987532" cy="984885"/>
              </a:xfrm>
              <a:prstGeom prst="rect">
                <a:avLst/>
              </a:prstGeom>
              <a:blipFill>
                <a:blip r:embed="rId9"/>
                <a:stretch>
                  <a:fillRect l="-3822" r="-4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27B4B74-4BC3-7FDD-C4BD-C7E6E5706C51}"/>
              </a:ext>
            </a:extLst>
          </p:cNvPr>
          <p:cNvSpPr txBox="1"/>
          <p:nvPr/>
        </p:nvSpPr>
        <p:spPr>
          <a:xfrm>
            <a:off x="6786824" y="6305842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901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8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83268"/>
            <a:ext cx="1117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83268"/>
            <a:ext cx="1117600" cy="26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8DFD76-5F8F-FBE3-B05F-EA7783DE2C55}"/>
              </a:ext>
            </a:extLst>
          </p:cNvPr>
          <p:cNvSpPr txBox="1"/>
          <p:nvPr/>
        </p:nvSpPr>
        <p:spPr>
          <a:xfrm>
            <a:off x="9448800" y="5880847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Linear Controller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44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4D20D9-B530-4609-E512-59806C3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823606"/>
            <a:ext cx="1854200" cy="952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9CCAEB-D126-12E3-2761-CDFD8303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356" y="3014395"/>
            <a:ext cx="5961529" cy="98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3799F1-9411-FB5D-D3B1-7F76A87B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15" y="4099813"/>
            <a:ext cx="5961529" cy="8978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781" y="520135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5383268"/>
            <a:ext cx="1117600" cy="26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8DFD76-5F8F-FBE3-B05F-EA7783DE2C55}"/>
              </a:ext>
            </a:extLst>
          </p:cNvPr>
          <p:cNvSpPr txBox="1"/>
          <p:nvPr/>
        </p:nvSpPr>
        <p:spPr>
          <a:xfrm>
            <a:off x="9448800" y="5880847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Linear Controller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FDE318-C39C-1B1A-3B52-F5E1F4E79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00" y="3703335"/>
            <a:ext cx="2558163" cy="284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573A7D6-AA32-0E37-2523-0F916DA2F860}"/>
                  </a:ext>
                </a:extLst>
              </p:cNvPr>
              <p:cNvSpPr txBox="1"/>
              <p:nvPr/>
            </p:nvSpPr>
            <p:spPr>
              <a:xfrm>
                <a:off x="3854824" y="4548755"/>
                <a:ext cx="1120588" cy="1326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573A7D6-AA32-0E37-2523-0F916DA2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24" y="4548755"/>
                <a:ext cx="1120588" cy="13265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086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 of Control Models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2DD15-B37A-B989-D7BE-C2E084ED1374}"/>
              </a:ext>
            </a:extLst>
          </p:cNvPr>
          <p:cNvSpPr txBox="1"/>
          <p:nvPr/>
        </p:nvSpPr>
        <p:spPr>
          <a:xfrm>
            <a:off x="4724798" y="6382921"/>
            <a:ext cx="4195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Open Sans" panose="020B0606030504020204" pitchFamily="34" charset="0"/>
              </a:rPr>
              <a:t>Brunton &amp; </a:t>
            </a:r>
            <a:r>
              <a:rPr kumimoji="1" lang="en-US" altLang="zh-CN" sz="1600" dirty="0" err="1">
                <a:latin typeface="Open Sans" panose="020B0606030504020204" pitchFamily="34" charset="0"/>
              </a:rPr>
              <a:t>Kutz</a:t>
            </a:r>
            <a:r>
              <a:rPr kumimoji="1" lang="en-US" altLang="zh-CN" sz="1600" dirty="0">
                <a:latin typeface="Open Sans" panose="020B0606030504020204" pitchFamily="34" charset="0"/>
              </a:rPr>
              <a:t> 2017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294F3-7A51-28FD-A54C-9F49C796ACA6}"/>
              </a:ext>
            </a:extLst>
          </p:cNvPr>
          <p:cNvSpPr txBox="1"/>
          <p:nvPr/>
        </p:nvSpPr>
        <p:spPr>
          <a:xfrm>
            <a:off x="939880" y="1454274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CCC9E6-FF26-52CB-50AB-4D9E7E3C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9" y="1951015"/>
            <a:ext cx="5010897" cy="15922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E4DB6F-3694-9C19-E903-0BE663DC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97" y="1687319"/>
            <a:ext cx="2120900" cy="977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689DFF-E3F2-1E5D-6FF1-625652591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1823606"/>
            <a:ext cx="1117600" cy="266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8DFD76-5F8F-FBE3-B05F-EA7783DE2C55}"/>
              </a:ext>
            </a:extLst>
          </p:cNvPr>
          <p:cNvSpPr txBox="1"/>
          <p:nvPr/>
        </p:nvSpPr>
        <p:spPr>
          <a:xfrm>
            <a:off x="9941859" y="2295887"/>
            <a:ext cx="225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Linear Controller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601A029-37DE-723D-63B1-9ABD3CB5E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82" y="3803590"/>
            <a:ext cx="5020121" cy="22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64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C573F7-1F34-6BCB-2D00-54451D10D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53" y="3921459"/>
            <a:ext cx="1760010" cy="28000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2E79BE-9AC3-CC40-0BBA-B7EA62928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521" y="3882932"/>
            <a:ext cx="3429000" cy="290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B244A1-06A7-D37E-FE7C-220A452CE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46" y="3969584"/>
            <a:ext cx="862853" cy="43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56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893C7A-EC21-F35F-0914-DED8EBB34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646" y="3789947"/>
            <a:ext cx="2806018" cy="29977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743EF7-9D76-2E96-A1BC-53602716C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59" y="3693557"/>
            <a:ext cx="1422400" cy="685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06CD03-0C16-8AA6-C48C-41107CF4C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3758675"/>
            <a:ext cx="3433288" cy="296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FF8AC2-7EB9-0CC3-1F8D-EF38E1C73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109" y="3879381"/>
            <a:ext cx="3429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3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B70A4A-8C98-C414-4AB9-243CA3D41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632" y="3770043"/>
            <a:ext cx="2860842" cy="3037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EA3713-4FAE-9425-07B6-79B27016A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7" y="3745980"/>
            <a:ext cx="9652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44F3BA-A946-4381-5ECA-860679BF5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893" y="3807413"/>
            <a:ext cx="3433288" cy="296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7072C1-94C4-7DAC-30E7-A54DF9F0B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5068" y="3807413"/>
            <a:ext cx="353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33AD8-0F99-D8A7-D6DE-E1EC20B3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Joint Rod Simulation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4A9C40-2B3E-335E-A819-EDE7574A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EA77412B-A033-8AA1-75F2-775A96B94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355" y="1312545"/>
            <a:ext cx="5427785" cy="5408930"/>
          </a:xfrm>
          <a:prstGeom prst="rect">
            <a:avLst/>
          </a:prstGeom>
        </p:spPr>
      </p:pic>
      <p:pic>
        <p:nvPicPr>
          <p:cNvPr id="4" name="Joint_Rod">
            <a:hlinkClick r:id="" action="ppaction://media"/>
            <a:extLst>
              <a:ext uri="{FF2B5EF4-FFF2-40B4-BE49-F238E27FC236}">
                <a16:creationId xmlns:a16="http://schemas.microsoft.com/office/drawing/2014/main" id="{6B6DD0E2-6E1B-7B81-60E5-1779BEDB5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1335" y="1529373"/>
            <a:ext cx="6300665" cy="4572975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2E26C52B-A81C-6057-FFE9-871C6279853E}"/>
              </a:ext>
            </a:extLst>
          </p:cNvPr>
          <p:cNvSpPr/>
          <p:nvPr/>
        </p:nvSpPr>
        <p:spPr>
          <a:xfrm>
            <a:off x="11824675" y="2341560"/>
            <a:ext cx="367325" cy="108744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66B85A-A2D5-A621-AD83-C4992D83A03A}"/>
              </a:ext>
            </a:extLst>
          </p:cNvPr>
          <p:cNvSpPr txBox="1"/>
          <p:nvPr/>
        </p:nvSpPr>
        <p:spPr>
          <a:xfrm>
            <a:off x="11824675" y="3624534"/>
            <a:ext cx="407831" cy="38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8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1E6AA1E-29C7-318B-AAA6-FAA29216B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47" y="1620001"/>
            <a:ext cx="5850965" cy="2073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E9788C-9AAA-B865-3E65-16AEA958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949824"/>
            <a:ext cx="1600200" cy="304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82EB4D-466A-E189-C4C6-17C1365C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0" y="2513760"/>
            <a:ext cx="3924300" cy="5461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EA2BCD9-1A03-220E-4E51-5B2102DB9CB4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2559FB-6597-DD49-032B-22174D031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210" y="3693557"/>
            <a:ext cx="3243790" cy="25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4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5371-06A4-786A-E2FF-14DD1B7C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Proportional-integral-derivative (PID)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769FF2-637A-F7F0-051B-7813C5B1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屏幕录制2023-11-09 23.26.38">
            <a:hlinkClick r:id="" action="ppaction://media"/>
            <a:extLst>
              <a:ext uri="{FF2B5EF4-FFF2-40B4-BE49-F238E27FC236}">
                <a16:creationId xmlns:a16="http://schemas.microsoft.com/office/drawing/2014/main" id="{DB163F97-D5B0-4759-57A9-CD38E0020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9907" y="1480420"/>
            <a:ext cx="5414682" cy="5086198"/>
          </a:xfrm>
          <a:prstGeom prst="rect">
            <a:avLst/>
          </a:prstGeom>
        </p:spPr>
      </p:pic>
      <p:pic>
        <p:nvPicPr>
          <p:cNvPr id="5" name="屏幕录制2023-11-09 23.17.48">
            <a:hlinkClick r:id="" action="ppaction://media"/>
            <a:extLst>
              <a:ext uri="{FF2B5EF4-FFF2-40B4-BE49-F238E27FC236}">
                <a16:creationId xmlns:a16="http://schemas.microsoft.com/office/drawing/2014/main" id="{8D3382F1-DEBE-6DB6-FD80-6870C10183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7341" y="1463453"/>
            <a:ext cx="5674659" cy="51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Remark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Intro of Control Theory</a:t>
            </a:r>
          </a:p>
          <a:p>
            <a:endParaRPr lang="en-US" altLang="zh-CN" dirty="0"/>
          </a:p>
          <a:p>
            <a:r>
              <a:rPr lang="en-US" altLang="zh-CN" dirty="0"/>
              <a:t>Intro</a:t>
            </a:r>
            <a:r>
              <a:rPr lang="zh-CN" altLang="en-US" dirty="0"/>
              <a:t> </a:t>
            </a:r>
            <a:r>
              <a:rPr lang="en-US" altLang="zh-CN" dirty="0"/>
              <a:t>of Control Models </a:t>
            </a:r>
          </a:p>
          <a:p>
            <a:endParaRPr lang="en-US" altLang="zh-CN" dirty="0"/>
          </a:p>
          <a:p>
            <a:r>
              <a:rPr lang="en-US" altLang="zh-CN" dirty="0"/>
              <a:t>PID controller (but fail)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747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Outlook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8CEA15-D230-D014-5EBA-8536865A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Tune PID Controller</a:t>
            </a:r>
          </a:p>
          <a:p>
            <a:endParaRPr lang="en-US" altLang="zh-CN" dirty="0"/>
          </a:p>
          <a:p>
            <a:r>
              <a:rPr lang="en-US" altLang="zh-CN" dirty="0"/>
              <a:t>Controllability, Observability, Robustness</a:t>
            </a:r>
          </a:p>
          <a:p>
            <a:endParaRPr lang="en-US" altLang="zh-CN" dirty="0"/>
          </a:p>
          <a:p>
            <a:r>
              <a:rPr lang="en-US" altLang="zh-CN" dirty="0"/>
              <a:t>Linear Quadratic Regulator</a:t>
            </a:r>
          </a:p>
          <a:p>
            <a:endParaRPr lang="en-US" altLang="zh-CN" dirty="0"/>
          </a:p>
          <a:p>
            <a:r>
              <a:rPr lang="en-US" altLang="zh-CN" dirty="0"/>
              <a:t>Model Predictive Controller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23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186DD7-BD32-A704-8D3F-339BF8EC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530" y="3810241"/>
            <a:ext cx="353060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2EAD33-8DC8-6E78-2866-06381C6F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30" y="2209560"/>
            <a:ext cx="427482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F203DC-0EDA-E5E9-8CCC-32EF8956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81" y="1649456"/>
            <a:ext cx="5876451" cy="44424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8321293-52BD-0CCE-01A0-A456B0CD414D}"/>
              </a:ext>
            </a:extLst>
          </p:cNvPr>
          <p:cNvSpPr txBox="1"/>
          <p:nvPr/>
        </p:nvSpPr>
        <p:spPr>
          <a:xfrm>
            <a:off x="3987506" y="610384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4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D99CAF-7531-25BF-536E-8A8F963F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33" y="5566486"/>
            <a:ext cx="2649803" cy="6290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9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7" y="1426380"/>
            <a:ext cx="4726331" cy="3571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6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EA2F-60FC-4771-A4BB-EFA8D895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45" y="323893"/>
            <a:ext cx="11792074" cy="1325563"/>
          </a:xfrm>
        </p:spPr>
        <p:txBody>
          <a:bodyPr/>
          <a:lstStyle/>
          <a:p>
            <a:r>
              <a:rPr kumimoji="1" lang="en-US" altLang="zh-CN" dirty="0"/>
              <a:t>Deflection of Uniform Magnetization Rod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186AB-93D9-2428-2805-5AE68DE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C8D72-0940-3030-1575-B27E4486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817" y="1426380"/>
            <a:ext cx="4726331" cy="3571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36E90F-5BAB-9DB8-F2F3-B42CE55B245E}"/>
              </a:ext>
            </a:extLst>
          </p:cNvPr>
          <p:cNvSpPr txBox="1"/>
          <p:nvPr/>
        </p:nvSpPr>
        <p:spPr>
          <a:xfrm>
            <a:off x="3581401" y="6381468"/>
            <a:ext cx="364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Yoonho</a:t>
            </a:r>
            <a:r>
              <a:rPr lang="en-US" altLang="zh-CN" b="0" i="0" dirty="0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altLang="zh-CN" b="0" i="0" dirty="0" err="1">
                <a:solidFill>
                  <a:srgbClr val="595959"/>
                </a:solidFill>
                <a:effectLst/>
                <a:latin typeface="roboto" panose="020F0502020204030204" pitchFamily="34" charset="0"/>
              </a:rPr>
              <a:t>Kim</a:t>
            </a:r>
            <a:r>
              <a:rPr kumimoji="1" lang="en-US" altLang="zh-CN" dirty="0" err="1"/>
              <a:t>et</a:t>
            </a:r>
            <a:r>
              <a:rPr kumimoji="1" lang="en-US" altLang="zh-CN" dirty="0"/>
              <a:t> al. 2019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4FD4A85-D86A-5C4E-CAB7-8BE5C4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322410"/>
            <a:ext cx="5476002" cy="42909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D13192-7679-C558-2A3D-6F8AA0CC25A0}"/>
              </a:ext>
            </a:extLst>
          </p:cNvPr>
          <p:cNvSpPr txBox="1"/>
          <p:nvPr/>
        </p:nvSpPr>
        <p:spPr>
          <a:xfrm>
            <a:off x="1493531" y="5725444"/>
            <a:ext cx="416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Only torque is considered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7A950-7F93-4DEA-4171-CDF94ED2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4979336"/>
            <a:ext cx="3166533" cy="1282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25AA9C-4E39-3431-E4EA-5B19A8EF82D5}"/>
                  </a:ext>
                </a:extLst>
              </p:cNvPr>
              <p:cNvSpPr txBox="1"/>
              <p:nvPr/>
            </p:nvSpPr>
            <p:spPr>
              <a:xfrm>
                <a:off x="9922933" y="5368430"/>
                <a:ext cx="2269067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For small deflection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25AA9C-4E39-3431-E4EA-5B19A8EF8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933" y="5368430"/>
                <a:ext cx="2269067" cy="894091"/>
              </a:xfrm>
              <a:prstGeom prst="rect">
                <a:avLst/>
              </a:prstGeom>
              <a:blipFill>
                <a:blip r:embed="rId5"/>
                <a:stretch>
                  <a:fillRect l="-2222" t="-2817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19837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5" id="{F1DC1553-CFB3-D64F-8845-8D41AEB59EF8}" vid="{0CA672E8-CA84-1943-A3D7-721E4B3DC4A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BC4E2F-F3E1-4F05-9206-4E311F2B3D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D3D887-4EBB-4786-8316-C89D0BB97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13E4D1-157A-4FD3-BF11-7582A03ADF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ShapesVTI</Template>
  <TotalTime>3672</TotalTime>
  <Words>640</Words>
  <Application>Microsoft Macintosh PowerPoint</Application>
  <PresentationFormat>宽屏</PresentationFormat>
  <Paragraphs>190</Paragraphs>
  <Slides>43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Microsoft YaHei UI</vt:lpstr>
      <vt:lpstr>Arial</vt:lpstr>
      <vt:lpstr>Avenir Next LT Pro</vt:lpstr>
      <vt:lpstr>Cambria Math</vt:lpstr>
      <vt:lpstr>Open Sans</vt:lpstr>
      <vt:lpstr>roboto</vt:lpstr>
      <vt:lpstr>ShapesVTI</vt:lpstr>
      <vt:lpstr>Control Theory(1st)</vt:lpstr>
      <vt:lpstr>Recap</vt:lpstr>
      <vt:lpstr>Approximation method</vt:lpstr>
      <vt:lpstr>Joint Rod Simulation</vt:lpstr>
      <vt:lpstr>Deflection of Uniform Magnetization Rod</vt:lpstr>
      <vt:lpstr>Deflection of Uniform Magnetization Rod</vt:lpstr>
      <vt:lpstr>Deflection of Uniform Magnetization Rod</vt:lpstr>
      <vt:lpstr>Deflection of Uniform Magnetization Rod</vt:lpstr>
      <vt:lpstr>Deflection of Uniform Magnetization Rod</vt:lpstr>
      <vt:lpstr>Mechanics and Dynamics of Uniform Magnetization Rods  </vt:lpstr>
      <vt:lpstr>Mechanics and Dynamics of Uniform Magnetization Rods</vt:lpstr>
      <vt:lpstr>Mechanics and Dynamics of Uniform Magnetization Rods</vt:lpstr>
      <vt:lpstr>Mechanics and Dynamics of Uniform Magnetization Rods</vt:lpstr>
      <vt:lpstr>Mechanics and Dynamics of Uniform Magnetization Rods</vt:lpstr>
      <vt:lpstr>Quasi-Real-Time Simulator</vt:lpstr>
      <vt:lpstr>Outlook</vt:lpstr>
      <vt:lpstr>Intro of Control Theory</vt:lpstr>
      <vt:lpstr>Intro of Control Theory</vt:lpstr>
      <vt:lpstr>Intro of Control Theory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Intro of Control Models</vt:lpstr>
      <vt:lpstr>Proportional-integral-derivative (PID)</vt:lpstr>
      <vt:lpstr>Proportional-integral-derivative (PID)</vt:lpstr>
      <vt:lpstr>Proportional-integral-derivative (PID)</vt:lpstr>
      <vt:lpstr>Proportional-integral-derivative (PID)</vt:lpstr>
      <vt:lpstr>Proportional-integral-derivative (PID)</vt:lpstr>
      <vt:lpstr>Remark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String Theory”</dc:title>
  <dc:creator>Yang Wang</dc:creator>
  <cp:lastModifiedBy>Yang Wang</cp:lastModifiedBy>
  <cp:revision>28</cp:revision>
  <dcterms:created xsi:type="dcterms:W3CDTF">2023-10-11T01:50:56Z</dcterms:created>
  <dcterms:modified xsi:type="dcterms:W3CDTF">2023-11-16T07:52:45Z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